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72" r:id="rId2"/>
    <p:sldId id="270" r:id="rId3"/>
    <p:sldId id="257" r:id="rId4"/>
    <p:sldId id="258" r:id="rId5"/>
    <p:sldId id="269" r:id="rId6"/>
    <p:sldId id="260" r:id="rId7"/>
    <p:sldId id="261" r:id="rId8"/>
    <p:sldId id="262" r:id="rId9"/>
    <p:sldId id="263" r:id="rId10"/>
    <p:sldId id="265" r:id="rId11"/>
    <p:sldId id="266" r:id="rId12"/>
    <p:sldId id="267"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6" autoAdjust="0"/>
    <p:restoredTop sz="94662" autoAdjust="0"/>
  </p:normalViewPr>
  <p:slideViewPr>
    <p:cSldViewPr>
      <p:cViewPr>
        <p:scale>
          <a:sx n="76" d="100"/>
          <a:sy n="76" d="100"/>
        </p:scale>
        <p:origin x="-480" y="-60"/>
      </p:cViewPr>
      <p:guideLst>
        <p:guide orient="horz" pos="2160"/>
        <p:guide pos="3840"/>
      </p:guideLst>
    </p:cSldViewPr>
  </p:slideViewPr>
  <p:outlineViewPr>
    <p:cViewPr>
      <p:scale>
        <a:sx n="33" d="100"/>
        <a:sy n="33" d="100"/>
      </p:scale>
      <p:origin x="42" y="30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8A87A34-81AB-432B-8DAE-1953F412C126}" type="datetimeFigureOut">
              <a:rPr lang="en-US" smtClean="0"/>
              <a:pPr/>
              <a:t>7/23/2022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58859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8A87A34-81AB-432B-8DAE-1953F412C126}" type="datetimeFigureOut">
              <a:rPr lang="en-US" smtClean="0"/>
              <a:t>7/23/2022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14672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7/23/2022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61360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8A87A34-81AB-432B-8DAE-1953F412C126}" type="datetimeFigureOut">
              <a:rPr lang="en-US" smtClean="0"/>
              <a:t>7/23/2022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1038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8A87A34-81AB-432B-8DAE-1953F412C126}" type="datetimeFigureOut">
              <a:rPr lang="en-US" smtClean="0"/>
              <a:t>7/23/2022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29844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8A87A34-81AB-432B-8DAE-1953F412C126}" type="datetimeFigureOut">
              <a:rPr lang="en-US" smtClean="0"/>
              <a:t>7/23/2022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96139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7/23/2022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98527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7/23/2022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01396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7/23/2022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86925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8A87A34-81AB-432B-8DAE-1953F412C126}" type="datetimeFigureOut">
              <a:rPr lang="en-US" smtClean="0"/>
              <a:t>7/23/2022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386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5"/>
            <a:ext cx="36576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12800" y="274645"/>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8A87A34-81AB-432B-8DAE-1953F412C126}" type="datetimeFigureOut">
              <a:rPr lang="en-US" smtClean="0"/>
              <a:t>7/23/2022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35405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7/23/2022</a:t>
            </a:fld>
            <a:endParaRPr lang="en-US" dirty="0"/>
          </a:p>
        </p:txBody>
      </p:sp>
      <p:sp>
        <p:nvSpPr>
          <p:cNvPr id="5" name="Footer Placeholder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142060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838200"/>
            <a:ext cx="10363200" cy="1470025"/>
          </a:xfrm>
        </p:spPr>
        <p:txBody>
          <a:bodyPr/>
          <a:lstStyle/>
          <a:p>
            <a:r>
              <a:rPr lang="en-US" b="1" dirty="0" smtClean="0">
                <a:solidFill>
                  <a:srgbClr val="0070C0"/>
                </a:solidFill>
              </a:rPr>
              <a:t>The Art of Characterization in</a:t>
            </a:r>
            <a:br>
              <a:rPr lang="en-US" b="1" dirty="0" smtClean="0">
                <a:solidFill>
                  <a:srgbClr val="0070C0"/>
                </a:solidFill>
              </a:rPr>
            </a:br>
            <a:r>
              <a:rPr lang="en-US" b="1" dirty="0" smtClean="0">
                <a:solidFill>
                  <a:srgbClr val="0070C0"/>
                </a:solidFill>
              </a:rPr>
              <a:t>Shakespeare’s ‘The </a:t>
            </a:r>
            <a:r>
              <a:rPr lang="en-US" b="1" dirty="0">
                <a:solidFill>
                  <a:srgbClr val="0070C0"/>
                </a:solidFill>
              </a:rPr>
              <a:t>Tempest’</a:t>
            </a:r>
            <a:endParaRPr lang="en-IN" dirty="0"/>
          </a:p>
        </p:txBody>
      </p:sp>
      <p:sp>
        <p:nvSpPr>
          <p:cNvPr id="3" name="Subtitle 2"/>
          <p:cNvSpPr>
            <a:spLocks noGrp="1"/>
          </p:cNvSpPr>
          <p:nvPr>
            <p:ph type="subTitle" idx="1"/>
          </p:nvPr>
        </p:nvSpPr>
        <p:spPr>
          <a:xfrm>
            <a:off x="1828800" y="3124200"/>
            <a:ext cx="8534400" cy="1752600"/>
          </a:xfrm>
        </p:spPr>
        <p:txBody>
          <a:bodyPr>
            <a:noAutofit/>
          </a:bodyPr>
          <a:lstStyle/>
          <a:p>
            <a:r>
              <a:rPr lang="en-IN" b="1" dirty="0" smtClean="0">
                <a:solidFill>
                  <a:srgbClr val="FF0000"/>
                </a:solidFill>
              </a:rPr>
              <a:t>MA English </a:t>
            </a:r>
            <a:r>
              <a:rPr lang="en-IN" b="1" dirty="0" err="1" smtClean="0">
                <a:solidFill>
                  <a:srgbClr val="FF0000"/>
                </a:solidFill>
              </a:rPr>
              <a:t>Ist</a:t>
            </a:r>
            <a:r>
              <a:rPr lang="en-IN" b="1" dirty="0" smtClean="0">
                <a:solidFill>
                  <a:srgbClr val="FF0000"/>
                </a:solidFill>
              </a:rPr>
              <a:t> Sem. </a:t>
            </a:r>
          </a:p>
          <a:p>
            <a:r>
              <a:rPr lang="en-IN" b="1" dirty="0">
                <a:solidFill>
                  <a:srgbClr val="FF0000"/>
                </a:solidFill>
              </a:rPr>
              <a:t>Paper III</a:t>
            </a:r>
          </a:p>
          <a:p>
            <a:r>
              <a:rPr lang="en-IN" b="1" dirty="0" smtClean="0">
                <a:solidFill>
                  <a:srgbClr val="FF0000"/>
                </a:solidFill>
              </a:rPr>
              <a:t>(</a:t>
            </a:r>
            <a:r>
              <a:rPr lang="en-IN" b="1" dirty="0">
                <a:solidFill>
                  <a:srgbClr val="FF0000"/>
                </a:solidFill>
              </a:rPr>
              <a:t>Shakespeare</a:t>
            </a:r>
            <a:r>
              <a:rPr lang="en-IN" b="1" dirty="0" smtClean="0">
                <a:solidFill>
                  <a:srgbClr val="FF0000"/>
                </a:solidFill>
              </a:rPr>
              <a:t>)</a:t>
            </a:r>
          </a:p>
          <a:p>
            <a:r>
              <a:rPr lang="en-IN" b="1" dirty="0" smtClean="0">
                <a:solidFill>
                  <a:srgbClr val="FF0000"/>
                </a:solidFill>
              </a:rPr>
              <a:t> </a:t>
            </a:r>
            <a:endParaRPr lang="en-IN" b="1" dirty="0">
              <a:solidFill>
                <a:srgbClr val="FF0000"/>
              </a:solidFill>
            </a:endParaRPr>
          </a:p>
        </p:txBody>
      </p:sp>
    </p:spTree>
    <p:extLst>
      <p:ext uri="{BB962C8B-B14F-4D97-AF65-F5344CB8AC3E}">
        <p14:creationId xmlns:p14="http://schemas.microsoft.com/office/powerpoint/2010/main" val="1496975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0070C0"/>
                </a:solidFill>
              </a:rPr>
              <a:t>'The Tempest’</a:t>
            </a:r>
            <a:endParaRPr lang="en-IN" b="1" dirty="0">
              <a:solidFill>
                <a:srgbClr val="0070C0"/>
              </a:solidFill>
            </a:endParaRPr>
          </a:p>
        </p:txBody>
      </p:sp>
      <p:sp>
        <p:nvSpPr>
          <p:cNvPr id="3" name="Content Placeholder 2"/>
          <p:cNvSpPr>
            <a:spLocks noGrp="1"/>
          </p:cNvSpPr>
          <p:nvPr>
            <p:ph idx="1"/>
          </p:nvPr>
        </p:nvSpPr>
        <p:spPr/>
        <p:txBody>
          <a:bodyPr/>
          <a:lstStyle/>
          <a:p>
            <a:pPr marL="0" indent="0" algn="ctr">
              <a:buNone/>
            </a:pPr>
            <a:r>
              <a:rPr lang="en-US" sz="3600" dirty="0" smtClean="0"/>
              <a:t>'Lesson Objectives:</a:t>
            </a:r>
          </a:p>
          <a:p>
            <a:pPr marL="0" indent="0">
              <a:buNone/>
            </a:pPr>
            <a:r>
              <a:rPr lang="en-US" dirty="0" smtClean="0"/>
              <a:t>      • To become familiar with the characters from 'The Tempest‘</a:t>
            </a:r>
          </a:p>
          <a:p>
            <a:pPr marL="0" indent="0">
              <a:buNone/>
            </a:pPr>
            <a:r>
              <a:rPr lang="en-US" dirty="0" smtClean="0"/>
              <a:t>      • To become more familiar with Shakespeare's language</a:t>
            </a:r>
          </a:p>
          <a:p>
            <a:endParaRPr lang="en-IN" dirty="0"/>
          </a:p>
        </p:txBody>
      </p:sp>
    </p:spTree>
    <p:extLst>
      <p:ext uri="{BB962C8B-B14F-4D97-AF65-F5344CB8AC3E}">
        <p14:creationId xmlns:p14="http://schemas.microsoft.com/office/powerpoint/2010/main" val="446211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386333"/>
            <a:ext cx="10972800" cy="919611"/>
          </a:xfrm>
          <a:prstGeom prst="rect">
            <a:avLst/>
          </a:prstGeom>
        </p:spPr>
        <p:txBody>
          <a:bodyPr wrap="square">
            <a:spAutoFit/>
          </a:bodyPr>
          <a:lstStyle/>
          <a:p>
            <a:pPr lvl="0" defTabSz="914400">
              <a:lnSpc>
                <a:spcPct val="120000"/>
              </a:lnSpc>
              <a:spcBef>
                <a:spcPts val="1000"/>
              </a:spcBef>
              <a:buClr>
                <a:srgbClr val="F81B02"/>
              </a:buClr>
              <a:buSzPct val="110000"/>
            </a:pPr>
            <a:r>
              <a:rPr lang="en-US" sz="4800" dirty="0" smtClean="0">
                <a:solidFill>
                  <a:prstClr val="black"/>
                </a:solidFill>
              </a:rPr>
              <a:t>Prospero</a:t>
            </a:r>
            <a:endParaRPr lang="en-US" sz="4800" dirty="0">
              <a:solidFill>
                <a:prstClr val="black"/>
              </a:solidFill>
            </a:endParaRPr>
          </a:p>
        </p:txBody>
      </p:sp>
      <p:sp>
        <p:nvSpPr>
          <p:cNvPr id="6" name="Content Placeholder 5"/>
          <p:cNvSpPr>
            <a:spLocks noGrp="1"/>
          </p:cNvSpPr>
          <p:nvPr>
            <p:ph idx="1"/>
          </p:nvPr>
        </p:nvSpPr>
        <p:spPr>
          <a:xfrm>
            <a:off x="1066800" y="1828800"/>
            <a:ext cx="10210800" cy="3637919"/>
          </a:xfrm>
          <a:prstGeom prst="rect">
            <a:avLst/>
          </a:prstGeom>
        </p:spPr>
        <p:txBody>
          <a:bodyPr wrap="square">
            <a:spAutoFit/>
          </a:bodyPr>
          <a:lstStyle/>
          <a:p>
            <a:pPr marL="0" lvl="0" indent="0" defTabSz="914400">
              <a:lnSpc>
                <a:spcPct val="120000"/>
              </a:lnSpc>
              <a:spcBef>
                <a:spcPts val="1000"/>
              </a:spcBef>
              <a:buClr>
                <a:srgbClr val="F81B02"/>
              </a:buClr>
              <a:buSzPct val="110000"/>
              <a:buNone/>
            </a:pPr>
            <a:r>
              <a:rPr lang="en-US" dirty="0" smtClean="0">
                <a:solidFill>
                  <a:prstClr val="black"/>
                </a:solidFill>
              </a:rPr>
              <a:t>• </a:t>
            </a:r>
            <a:r>
              <a:rPr lang="en-US" dirty="0">
                <a:solidFill>
                  <a:prstClr val="black"/>
                </a:solidFill>
              </a:rPr>
              <a:t>He has been living on a remote island with his daughter for 12 years after he fled from Italy. He was the Duke of Milan but his evil brother was working with the King to get rid of Prospero. Prospero has worked really hard on his magic which gives him the power he needs to punish and forgive his enemies.</a:t>
            </a:r>
          </a:p>
        </p:txBody>
      </p:sp>
    </p:spTree>
    <p:extLst>
      <p:ext uri="{BB962C8B-B14F-4D97-AF65-F5344CB8AC3E}">
        <p14:creationId xmlns:p14="http://schemas.microsoft.com/office/powerpoint/2010/main" val="2913167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BF74CA-60D5-F0A9-F531-CC23658ED035}"/>
              </a:ext>
            </a:extLst>
          </p:cNvPr>
          <p:cNvSpPr>
            <a:spLocks noGrp="1"/>
          </p:cNvSpPr>
          <p:nvPr>
            <p:ph type="title"/>
          </p:nvPr>
        </p:nvSpPr>
        <p:spPr/>
        <p:txBody>
          <a:bodyPr>
            <a:normAutofit/>
          </a:bodyPr>
          <a:lstStyle/>
          <a:p>
            <a:r>
              <a:rPr lang="en-US" dirty="0" smtClean="0"/>
              <a:t>Miranda</a:t>
            </a:r>
            <a:endParaRPr lang="en-US" dirty="0"/>
          </a:p>
        </p:txBody>
      </p:sp>
      <p:sp>
        <p:nvSpPr>
          <p:cNvPr id="3" name="Content Placeholder 2">
            <a:extLst>
              <a:ext uri="{FF2B5EF4-FFF2-40B4-BE49-F238E27FC236}">
                <a16:creationId xmlns:a16="http://schemas.microsoft.com/office/drawing/2014/main" xmlns="" id="{1C0D9BBA-DFCA-DE1A-4FF2-7EE720B99661}"/>
              </a:ext>
            </a:extLst>
          </p:cNvPr>
          <p:cNvSpPr>
            <a:spLocks noGrp="1"/>
          </p:cNvSpPr>
          <p:nvPr>
            <p:ph idx="1"/>
          </p:nvPr>
        </p:nvSpPr>
        <p:spPr/>
        <p:txBody>
          <a:bodyPr/>
          <a:lstStyle/>
          <a:p>
            <a:pPr marL="0" indent="0">
              <a:buNone/>
            </a:pPr>
            <a:r>
              <a:rPr lang="en-US" dirty="0" smtClean="0"/>
              <a:t>• </a:t>
            </a:r>
            <a:r>
              <a:rPr lang="en-US" sz="4000" dirty="0" smtClean="0"/>
              <a:t>She is a young, innocent and naïve teenage girl who has lived with her father on a remote island since she was a baby. Her father is fiercely over-protective. Miranda is unfamiliar with the "real" world.</a:t>
            </a:r>
            <a:endParaRPr lang="en-US" sz="4000" dirty="0"/>
          </a:p>
        </p:txBody>
      </p:sp>
    </p:spTree>
    <p:extLst>
      <p:ext uri="{BB962C8B-B14F-4D97-AF65-F5344CB8AC3E}">
        <p14:creationId xmlns:p14="http://schemas.microsoft.com/office/powerpoint/2010/main" val="710380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Ariel</a:t>
            </a:r>
            <a:endParaRPr lang="en-IN" dirty="0"/>
          </a:p>
        </p:txBody>
      </p:sp>
      <p:sp>
        <p:nvSpPr>
          <p:cNvPr id="3" name="Content Placeholder 2"/>
          <p:cNvSpPr>
            <a:spLocks noGrp="1"/>
          </p:cNvSpPr>
          <p:nvPr>
            <p:ph idx="1"/>
          </p:nvPr>
        </p:nvSpPr>
        <p:spPr/>
        <p:txBody>
          <a:bodyPr/>
          <a:lstStyle/>
          <a:p>
            <a:r>
              <a:rPr lang="en-US" dirty="0" smtClean="0"/>
              <a:t>A mysterious spirit, neither male or female, who has magical abilities to fly and become invisible. Ariel is also a talented musician, who uses his/her songs to influence and mesmerize others. Ariel feels trapped on the island and longs to be free. However, Ariel is also loyal and obedient if you could offer the opportunity of freedom from the island.</a:t>
            </a:r>
            <a:endParaRPr lang="en-IN" dirty="0"/>
          </a:p>
        </p:txBody>
      </p:sp>
    </p:spTree>
    <p:extLst>
      <p:ext uri="{BB962C8B-B14F-4D97-AF65-F5344CB8AC3E}">
        <p14:creationId xmlns:p14="http://schemas.microsoft.com/office/powerpoint/2010/main" val="3404927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BF60CE-8018-6C72-D2F7-D9392A48AF8A}"/>
              </a:ext>
            </a:extLst>
          </p:cNvPr>
          <p:cNvSpPr>
            <a:spLocks noGrp="1"/>
          </p:cNvSpPr>
          <p:nvPr>
            <p:ph type="title"/>
          </p:nvPr>
        </p:nvSpPr>
        <p:spPr/>
        <p:txBody>
          <a:bodyPr>
            <a:normAutofit/>
          </a:bodyPr>
          <a:lstStyle/>
          <a:p>
            <a:r>
              <a:rPr lang="en-US" dirty="0" err="1" smtClean="0"/>
              <a:t>Caliban</a:t>
            </a:r>
            <a:endParaRPr lang="en-US" dirty="0"/>
          </a:p>
        </p:txBody>
      </p:sp>
      <p:sp>
        <p:nvSpPr>
          <p:cNvPr id="3" name="Content Placeholder 2">
            <a:extLst>
              <a:ext uri="{FF2B5EF4-FFF2-40B4-BE49-F238E27FC236}">
                <a16:creationId xmlns:a16="http://schemas.microsoft.com/office/drawing/2014/main" xmlns="" id="{8F69C4DF-666A-8068-6E28-3CCC990A3E15}"/>
              </a:ext>
            </a:extLst>
          </p:cNvPr>
          <p:cNvSpPr>
            <a:spLocks noGrp="1"/>
          </p:cNvSpPr>
          <p:nvPr>
            <p:ph idx="1"/>
          </p:nvPr>
        </p:nvSpPr>
        <p:spPr/>
        <p:txBody>
          <a:bodyPr/>
          <a:lstStyle/>
          <a:p>
            <a:r>
              <a:rPr lang="en-US" dirty="0" smtClean="0"/>
              <a:t>• </a:t>
            </a:r>
            <a:r>
              <a:rPr lang="en-US" sz="4000" dirty="0" smtClean="0"/>
              <a:t>A native of an island, sometimes described as a fish, and at other times as a monster. It is </a:t>
            </a:r>
            <a:r>
              <a:rPr lang="en-US" sz="4000" dirty="0" err="1" smtClean="0"/>
              <a:t>rumoured</a:t>
            </a:r>
            <a:r>
              <a:rPr lang="en-US" sz="4000" dirty="0" smtClean="0"/>
              <a:t> that his father is the devil himself. He is full of foul language because his island has been usurped from him.</a:t>
            </a:r>
            <a:endParaRPr lang="en-US" sz="4000" dirty="0"/>
          </a:p>
        </p:txBody>
      </p:sp>
    </p:spTree>
    <p:extLst>
      <p:ext uri="{BB962C8B-B14F-4D97-AF65-F5344CB8AC3E}">
        <p14:creationId xmlns:p14="http://schemas.microsoft.com/office/powerpoint/2010/main" val="3853687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89249C-9A25-3316-0F1F-BAE61A13AA3F}"/>
              </a:ext>
            </a:extLst>
          </p:cNvPr>
          <p:cNvSpPr>
            <a:spLocks noGrp="1"/>
          </p:cNvSpPr>
          <p:nvPr>
            <p:ph type="title"/>
          </p:nvPr>
        </p:nvSpPr>
        <p:spPr/>
        <p:txBody>
          <a:bodyPr>
            <a:normAutofit/>
          </a:bodyPr>
          <a:lstStyle/>
          <a:p>
            <a:r>
              <a:rPr lang="en-US" dirty="0" smtClean="0"/>
              <a:t>Alonso</a:t>
            </a:r>
            <a:endParaRPr lang="en-US" dirty="0"/>
          </a:p>
        </p:txBody>
      </p:sp>
      <p:sp>
        <p:nvSpPr>
          <p:cNvPr id="3" name="Content Placeholder 2">
            <a:extLst>
              <a:ext uri="{FF2B5EF4-FFF2-40B4-BE49-F238E27FC236}">
                <a16:creationId xmlns:a16="http://schemas.microsoft.com/office/drawing/2014/main" xmlns="" id="{2FC857F0-C387-54F7-2D86-872F9BA571CF}"/>
              </a:ext>
            </a:extLst>
          </p:cNvPr>
          <p:cNvSpPr>
            <a:spLocks noGrp="1"/>
          </p:cNvSpPr>
          <p:nvPr>
            <p:ph idx="1"/>
          </p:nvPr>
        </p:nvSpPr>
        <p:spPr/>
        <p:txBody>
          <a:bodyPr>
            <a:normAutofit/>
          </a:bodyPr>
          <a:lstStyle/>
          <a:p>
            <a:r>
              <a:rPr lang="en-US" sz="4000" dirty="0" smtClean="0"/>
              <a:t>Alonso is a king who has recently attended the wedding of his daughter. He fears that his son has been drowned and is at risk from political plots against him.</a:t>
            </a:r>
            <a:endParaRPr lang="en-US" sz="4000" dirty="0"/>
          </a:p>
        </p:txBody>
      </p:sp>
    </p:spTree>
    <p:extLst>
      <p:ext uri="{BB962C8B-B14F-4D97-AF65-F5344CB8AC3E}">
        <p14:creationId xmlns:p14="http://schemas.microsoft.com/office/powerpoint/2010/main" val="2822543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854599-94AA-D8B4-79B5-0F07E47189C2}"/>
              </a:ext>
            </a:extLst>
          </p:cNvPr>
          <p:cNvSpPr>
            <a:spLocks noGrp="1"/>
          </p:cNvSpPr>
          <p:nvPr>
            <p:ph type="title"/>
          </p:nvPr>
        </p:nvSpPr>
        <p:spPr/>
        <p:txBody>
          <a:bodyPr>
            <a:normAutofit/>
          </a:bodyPr>
          <a:lstStyle/>
          <a:p>
            <a:r>
              <a:rPr lang="en-US" dirty="0" smtClean="0"/>
              <a:t>Ferdinand</a:t>
            </a:r>
            <a:endParaRPr lang="en-US" dirty="0"/>
          </a:p>
        </p:txBody>
      </p:sp>
      <p:sp>
        <p:nvSpPr>
          <p:cNvPr id="3" name="Content Placeholder 2">
            <a:extLst>
              <a:ext uri="{FF2B5EF4-FFF2-40B4-BE49-F238E27FC236}">
                <a16:creationId xmlns:a16="http://schemas.microsoft.com/office/drawing/2014/main" xmlns="" id="{B9EE599B-8687-B3BA-D3A7-3E7DD7FB01AD}"/>
              </a:ext>
            </a:extLst>
          </p:cNvPr>
          <p:cNvSpPr>
            <a:spLocks noGrp="1"/>
          </p:cNvSpPr>
          <p:nvPr>
            <p:ph idx="1"/>
          </p:nvPr>
        </p:nvSpPr>
        <p:spPr/>
        <p:txBody>
          <a:bodyPr/>
          <a:lstStyle/>
          <a:p>
            <a:pPr marL="0" indent="0">
              <a:buNone/>
            </a:pPr>
            <a:r>
              <a:rPr lang="en-US" dirty="0" smtClean="0"/>
              <a:t>• </a:t>
            </a:r>
            <a:r>
              <a:rPr lang="en-US" sz="4000" dirty="0" smtClean="0"/>
              <a:t>He is a good looking teenage prince, who has recently lost contact with his father, the King Alonso. Ferdinand is very romantic, and prone to falling in love quite easily.</a:t>
            </a:r>
            <a:endParaRPr lang="en-US" sz="4000" dirty="0"/>
          </a:p>
        </p:txBody>
      </p:sp>
    </p:spTree>
    <p:extLst>
      <p:ext uri="{BB962C8B-B14F-4D97-AF65-F5344CB8AC3E}">
        <p14:creationId xmlns:p14="http://schemas.microsoft.com/office/powerpoint/2010/main" val="2297640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3D0EE7-E37C-452C-FF93-3A04D1F5E5F4}"/>
              </a:ext>
            </a:extLst>
          </p:cNvPr>
          <p:cNvSpPr>
            <a:spLocks noGrp="1"/>
          </p:cNvSpPr>
          <p:nvPr>
            <p:ph type="title"/>
          </p:nvPr>
        </p:nvSpPr>
        <p:spPr/>
        <p:txBody>
          <a:bodyPr/>
          <a:lstStyle/>
          <a:p>
            <a:r>
              <a:rPr lang="en-US" dirty="0" smtClean="0"/>
              <a:t>Antonio</a:t>
            </a:r>
            <a:endParaRPr lang="en-US" dirty="0"/>
          </a:p>
        </p:txBody>
      </p:sp>
      <p:sp>
        <p:nvSpPr>
          <p:cNvPr id="3" name="Content Placeholder 2">
            <a:extLst>
              <a:ext uri="{FF2B5EF4-FFF2-40B4-BE49-F238E27FC236}">
                <a16:creationId xmlns:a16="http://schemas.microsoft.com/office/drawing/2014/main" xmlns="" id="{B5227599-15A8-7FB9-5874-7C0F9908EF3E}"/>
              </a:ext>
            </a:extLst>
          </p:cNvPr>
          <p:cNvSpPr>
            <a:spLocks noGrp="1"/>
          </p:cNvSpPr>
          <p:nvPr>
            <p:ph idx="1"/>
          </p:nvPr>
        </p:nvSpPr>
        <p:spPr/>
        <p:txBody>
          <a:bodyPr/>
          <a:lstStyle/>
          <a:p>
            <a:pPr marL="0" indent="0">
              <a:buNone/>
            </a:pPr>
            <a:r>
              <a:rPr lang="en-US" sz="4000" dirty="0" smtClean="0"/>
              <a:t>• He is a Duke, who gained his title by dishonest means. Antonio is selfish and likes to bully and intimidate others. He is friends with Sebastian, King Alonso's brother.</a:t>
            </a:r>
          </a:p>
          <a:p>
            <a:endParaRPr lang="en-US" dirty="0"/>
          </a:p>
        </p:txBody>
      </p:sp>
    </p:spTree>
    <p:extLst>
      <p:ext uri="{BB962C8B-B14F-4D97-AF65-F5344CB8AC3E}">
        <p14:creationId xmlns:p14="http://schemas.microsoft.com/office/powerpoint/2010/main" val="1189017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A1464B-E93C-9ACC-A5A1-F7CE2E7528BE}"/>
              </a:ext>
            </a:extLst>
          </p:cNvPr>
          <p:cNvSpPr>
            <a:spLocks noGrp="1"/>
          </p:cNvSpPr>
          <p:nvPr>
            <p:ph type="title"/>
          </p:nvPr>
        </p:nvSpPr>
        <p:spPr/>
        <p:txBody>
          <a:bodyPr>
            <a:normAutofit/>
          </a:bodyPr>
          <a:lstStyle/>
          <a:p>
            <a:r>
              <a:rPr lang="en-US" dirty="0" smtClean="0"/>
              <a:t>Sebastian</a:t>
            </a:r>
            <a:endParaRPr lang="en-US" dirty="0"/>
          </a:p>
        </p:txBody>
      </p:sp>
      <p:sp>
        <p:nvSpPr>
          <p:cNvPr id="3" name="Content Placeholder 2">
            <a:extLst>
              <a:ext uri="{FF2B5EF4-FFF2-40B4-BE49-F238E27FC236}">
                <a16:creationId xmlns:a16="http://schemas.microsoft.com/office/drawing/2014/main" xmlns="" id="{EFC6F393-6F23-B978-4EBA-45E4D3476AB2}"/>
              </a:ext>
            </a:extLst>
          </p:cNvPr>
          <p:cNvSpPr>
            <a:spLocks noGrp="1"/>
          </p:cNvSpPr>
          <p:nvPr>
            <p:ph idx="1"/>
          </p:nvPr>
        </p:nvSpPr>
        <p:spPr/>
        <p:txBody>
          <a:bodyPr/>
          <a:lstStyle/>
          <a:p>
            <a:pPr marL="0" indent="0">
              <a:buNone/>
            </a:pPr>
            <a:r>
              <a:rPr lang="en-US" dirty="0" smtClean="0"/>
              <a:t>•</a:t>
            </a:r>
            <a:r>
              <a:rPr lang="en-US" sz="4000" dirty="0" smtClean="0"/>
              <a:t>Sebastian is King Alonso's brother. He sometimes envies his brother's position, and can be cruel and unkind. He is also easily led by Antonio.</a:t>
            </a:r>
            <a:endParaRPr lang="en-US" sz="4000" dirty="0"/>
          </a:p>
        </p:txBody>
      </p:sp>
    </p:spTree>
    <p:extLst>
      <p:ext uri="{BB962C8B-B14F-4D97-AF65-F5344CB8AC3E}">
        <p14:creationId xmlns:p14="http://schemas.microsoft.com/office/powerpoint/2010/main" val="857008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98240-672B-E953-2F20-33DCF91B0F46}"/>
              </a:ext>
            </a:extLst>
          </p:cNvPr>
          <p:cNvSpPr>
            <a:spLocks noGrp="1"/>
          </p:cNvSpPr>
          <p:nvPr>
            <p:ph type="title"/>
          </p:nvPr>
        </p:nvSpPr>
        <p:spPr/>
        <p:txBody>
          <a:bodyPr>
            <a:normAutofit/>
          </a:bodyPr>
          <a:lstStyle/>
          <a:p>
            <a:r>
              <a:rPr lang="en-US" dirty="0" err="1" smtClean="0"/>
              <a:t>Trinculo</a:t>
            </a:r>
            <a:endParaRPr lang="en-US" dirty="0"/>
          </a:p>
        </p:txBody>
      </p:sp>
      <p:sp>
        <p:nvSpPr>
          <p:cNvPr id="3" name="Content Placeholder 2">
            <a:extLst>
              <a:ext uri="{FF2B5EF4-FFF2-40B4-BE49-F238E27FC236}">
                <a16:creationId xmlns:a16="http://schemas.microsoft.com/office/drawing/2014/main" xmlns="" id="{28DC6408-E57C-BE97-ECF7-22399734D786}"/>
              </a:ext>
            </a:extLst>
          </p:cNvPr>
          <p:cNvSpPr>
            <a:spLocks noGrp="1"/>
          </p:cNvSpPr>
          <p:nvPr>
            <p:ph idx="1"/>
          </p:nvPr>
        </p:nvSpPr>
        <p:spPr/>
        <p:txBody>
          <a:bodyPr/>
          <a:lstStyle/>
          <a:p>
            <a:pPr marL="0" indent="0">
              <a:buNone/>
            </a:pPr>
            <a:r>
              <a:rPr lang="en-US" dirty="0" smtClean="0"/>
              <a:t>• </a:t>
            </a:r>
            <a:r>
              <a:rPr lang="en-US" sz="4000" dirty="0" err="1" smtClean="0"/>
              <a:t>Trinculo</a:t>
            </a:r>
            <a:r>
              <a:rPr lang="en-US" sz="4000" dirty="0" smtClean="0"/>
              <a:t> is a clown who likes to keep people entertained. He is also a coward, and likes to drink too much alcohol.</a:t>
            </a:r>
            <a:endParaRPr lang="en-US" sz="4000" dirty="0"/>
          </a:p>
        </p:txBody>
      </p:sp>
    </p:spTree>
    <p:extLst>
      <p:ext uri="{BB962C8B-B14F-4D97-AF65-F5344CB8AC3E}">
        <p14:creationId xmlns:p14="http://schemas.microsoft.com/office/powerpoint/2010/main" val="391884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6771E9-A3A4-31BD-AFF9-FFCD93FD58C2}"/>
              </a:ext>
            </a:extLst>
          </p:cNvPr>
          <p:cNvSpPr>
            <a:spLocks noGrp="1"/>
          </p:cNvSpPr>
          <p:nvPr>
            <p:ph type="title"/>
          </p:nvPr>
        </p:nvSpPr>
        <p:spPr/>
        <p:txBody>
          <a:bodyPr>
            <a:normAutofit/>
          </a:bodyPr>
          <a:lstStyle/>
          <a:p>
            <a:r>
              <a:rPr lang="en-US" dirty="0" smtClean="0"/>
              <a:t>Gonzalo</a:t>
            </a:r>
            <a:endParaRPr lang="en-US" dirty="0"/>
          </a:p>
        </p:txBody>
      </p:sp>
      <p:sp>
        <p:nvSpPr>
          <p:cNvPr id="3" name="Content Placeholder 2">
            <a:extLst>
              <a:ext uri="{FF2B5EF4-FFF2-40B4-BE49-F238E27FC236}">
                <a16:creationId xmlns:a16="http://schemas.microsoft.com/office/drawing/2014/main" xmlns="" id="{3AFD25D0-5A4C-1B58-E037-53AFE5FF696F}"/>
              </a:ext>
            </a:extLst>
          </p:cNvPr>
          <p:cNvSpPr>
            <a:spLocks noGrp="1"/>
          </p:cNvSpPr>
          <p:nvPr>
            <p:ph idx="1"/>
          </p:nvPr>
        </p:nvSpPr>
        <p:spPr/>
        <p:txBody>
          <a:bodyPr>
            <a:normAutofit/>
          </a:bodyPr>
          <a:lstStyle/>
          <a:p>
            <a:pPr marL="0" indent="0">
              <a:buNone/>
            </a:pPr>
            <a:r>
              <a:rPr lang="en-US" sz="4000" dirty="0" smtClean="0"/>
              <a:t>• He is an honest old man with very idealistic views about the world. Gonzalo is a loyal friend and companion who always looks on the bright side of life. He can be a little naïve.</a:t>
            </a:r>
            <a:endParaRPr lang="en-US" sz="4000" dirty="0"/>
          </a:p>
        </p:txBody>
      </p:sp>
    </p:spTree>
    <p:extLst>
      <p:ext uri="{BB962C8B-B14F-4D97-AF65-F5344CB8AC3E}">
        <p14:creationId xmlns:p14="http://schemas.microsoft.com/office/powerpoint/2010/main" val="606009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THANK YOU!</a:t>
            </a:r>
            <a:endParaRPr lang="en-IN" dirty="0"/>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25695123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TotalTime>
  <Words>475</Words>
  <Application>Microsoft Office PowerPoint</Application>
  <PresentationFormat>Custom</PresentationFormat>
  <Paragraphs>30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The Art of Characterization in Shakespeare’s ‘The Tempest’</vt:lpstr>
      <vt:lpstr>'The Tempest’</vt:lpstr>
      <vt:lpstr>Prospero</vt:lpstr>
      <vt:lpstr>Miranda</vt:lpstr>
      <vt:lpstr>Ariel</vt:lpstr>
      <vt:lpstr>Caliban</vt:lpstr>
      <vt:lpstr>Alonso</vt:lpstr>
      <vt:lpstr>Ferdinand</vt:lpstr>
      <vt:lpstr>Antonio</vt:lpstr>
      <vt:lpstr>Sebastian</vt:lpstr>
      <vt:lpstr>Trinculo</vt:lpstr>
      <vt:lpstr>Gonzalo</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918894478278</dc:creator>
  <cp:lastModifiedBy>Arun</cp:lastModifiedBy>
  <cp:revision>23</cp:revision>
  <dcterms:created xsi:type="dcterms:W3CDTF">2022-07-13T17:03:08Z</dcterms:created>
  <dcterms:modified xsi:type="dcterms:W3CDTF">2022-07-23T13:25:54Z</dcterms:modified>
</cp:coreProperties>
</file>